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Ultra-Bold Italics" charset="1" panose="00000900000000000000"/>
      <p:regular r:id="rId18"/>
    </p:embeddedFont>
    <p:embeddedFont>
      <p:font typeface="Montserrat Ultra-Bold" charset="1" panose="00000900000000000000"/>
      <p:regular r:id="rId19"/>
    </p:embeddedFont>
    <p:embeddedFont>
      <p:font typeface="Montserrat Bold" charset="1" panose="00000800000000000000"/>
      <p:regular r:id="rId20"/>
    </p:embeddedFont>
    <p:embeddedFont>
      <p:font typeface="Montserrat"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6122" r="-2520" b="-91699"/>
            </a:stretch>
          </a:blipFill>
        </p:spPr>
      </p:sp>
      <p:sp>
        <p:nvSpPr>
          <p:cNvPr name="AutoShape 3" id="3"/>
          <p:cNvSpPr/>
          <p:nvPr/>
        </p:nvSpPr>
        <p:spPr>
          <a:xfrm rot="-7020778">
            <a:off x="-6402716" y="821505"/>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sp>
        <p:nvSpPr>
          <p:cNvPr name="TextBox 5" id="5"/>
          <p:cNvSpPr txBox="true"/>
          <p:nvPr/>
        </p:nvSpPr>
        <p:spPr>
          <a:xfrm rot="0">
            <a:off x="628699" y="3391648"/>
            <a:ext cx="13777561" cy="5042021"/>
          </a:xfrm>
          <a:prstGeom prst="rect">
            <a:avLst/>
          </a:prstGeom>
        </p:spPr>
        <p:txBody>
          <a:bodyPr anchor="t" rtlCol="false" tIns="0" lIns="0" bIns="0" rIns="0">
            <a:spAutoFit/>
          </a:bodyPr>
          <a:lstStyle/>
          <a:p>
            <a:pPr algn="l">
              <a:lnSpc>
                <a:spcPts val="6534"/>
              </a:lnSpc>
            </a:pPr>
            <a:r>
              <a:rPr lang="en-US" b="true" sz="7341" i="true" spc="-433">
                <a:solidFill>
                  <a:srgbClr val="FFFFFF"/>
                </a:solidFill>
                <a:latin typeface="Montserrat Ultra-Bold Italics"/>
                <a:ea typeface="Montserrat Ultra-Bold Italics"/>
                <a:cs typeface="Montserrat Ultra-Bold Italics"/>
                <a:sym typeface="Montserrat Ultra-Bold Italics"/>
              </a:rPr>
              <a:t>PREDIKSI KEBANGKRUTAN PERUSAHAAN MENGGUNAKAN METODE DECISION TREE BERBASIS WEB</a:t>
            </a:r>
          </a:p>
          <a:p>
            <a:pPr algn="l">
              <a:lnSpc>
                <a:spcPts val="6534"/>
              </a:lnSpc>
            </a:pPr>
          </a:p>
        </p:txBody>
      </p:sp>
      <p:sp>
        <p:nvSpPr>
          <p:cNvPr name="Freeform 6" id="6"/>
          <p:cNvSpPr/>
          <p:nvPr/>
        </p:nvSpPr>
        <p:spPr>
          <a:xfrm flipH="false" flipV="false" rot="0">
            <a:off x="1028700" y="49026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674614" y="9444858"/>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a:off x="-1593417" y="2686798"/>
            <a:ext cx="5244233" cy="0"/>
          </a:xfrm>
          <a:prstGeom prst="line">
            <a:avLst/>
          </a:prstGeom>
          <a:ln cap="rnd" w="19050">
            <a:solidFill>
              <a:srgbClr val="FFFFFF"/>
            </a:solidFill>
            <a:prstDash val="solid"/>
            <a:headEnd type="none" len="sm" w="sm"/>
            <a:tailEnd type="none" len="sm" w="sm"/>
          </a:ln>
        </p:spPr>
      </p:sp>
      <p:sp>
        <p:nvSpPr>
          <p:cNvPr name="AutoShape 9" id="9"/>
          <p:cNvSpPr/>
          <p:nvPr/>
        </p:nvSpPr>
        <p:spPr>
          <a:xfrm>
            <a:off x="-2582657" y="8126256"/>
            <a:ext cx="9005773" cy="0"/>
          </a:xfrm>
          <a:prstGeom prst="line">
            <a:avLst/>
          </a:prstGeom>
          <a:ln cap="rnd" w="19050">
            <a:solidFill>
              <a:srgbClr val="FFFFFF"/>
            </a:solidFill>
            <a:prstDash val="solid"/>
            <a:headEnd type="none" len="sm" w="sm"/>
            <a:tailEnd type="none" len="sm" w="sm"/>
          </a:ln>
        </p:spPr>
      </p:sp>
      <p:sp>
        <p:nvSpPr>
          <p:cNvPr name="AutoShape 10" id="10"/>
          <p:cNvSpPr/>
          <p:nvPr/>
        </p:nvSpPr>
        <p:spPr>
          <a:xfrm>
            <a:off x="-3799951" y="1977515"/>
            <a:ext cx="5720180" cy="0"/>
          </a:xfrm>
          <a:prstGeom prst="line">
            <a:avLst/>
          </a:prstGeom>
          <a:ln cap="rnd" w="19050">
            <a:solidFill>
              <a:srgbClr val="FFFFFF"/>
            </a:solidFill>
            <a:prstDash val="solid"/>
            <a:headEnd type="none" len="sm" w="sm"/>
            <a:tailEnd type="none" len="sm" w="sm"/>
          </a:ln>
        </p:spPr>
      </p:sp>
      <p:sp>
        <p:nvSpPr>
          <p:cNvPr name="AutoShape 11" id="11"/>
          <p:cNvSpPr/>
          <p:nvPr/>
        </p:nvSpPr>
        <p:spPr>
          <a:xfrm>
            <a:off x="628699" y="1268231"/>
            <a:ext cx="1291530" cy="0"/>
          </a:xfrm>
          <a:prstGeom prst="line">
            <a:avLst/>
          </a:prstGeom>
          <a:ln cap="rnd" w="1905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TextBox 3" id="3"/>
          <p:cNvSpPr txBox="true"/>
          <p:nvPr/>
        </p:nvSpPr>
        <p:spPr>
          <a:xfrm rot="0">
            <a:off x="5143298" y="857922"/>
            <a:ext cx="8627233" cy="1904001"/>
          </a:xfrm>
          <a:prstGeom prst="rect">
            <a:avLst/>
          </a:prstGeom>
        </p:spPr>
        <p:txBody>
          <a:bodyPr anchor="t" rtlCol="false" tIns="0" lIns="0" bIns="0" rIns="0">
            <a:spAutoFit/>
          </a:bodyPr>
          <a:lstStyle/>
          <a:p>
            <a:pPr algn="ctr">
              <a:lnSpc>
                <a:spcPts val="7314"/>
              </a:lnSpc>
            </a:pPr>
            <a:r>
              <a:rPr lang="en-US" b="true" sz="7464" i="true" spc="-440">
                <a:solidFill>
                  <a:srgbClr val="263F6B"/>
                </a:solidFill>
                <a:latin typeface="Montserrat Ultra-Bold Italics"/>
                <a:ea typeface="Montserrat Ultra-Bold Italics"/>
                <a:cs typeface="Montserrat Ultra-Bold Italics"/>
                <a:sym typeface="Montserrat Ultra-Bold Italics"/>
              </a:rPr>
              <a:t>DEMONSTRASI APLIKASI</a:t>
            </a:r>
          </a:p>
        </p:txBody>
      </p:sp>
      <p:sp>
        <p:nvSpPr>
          <p:cNvPr name="TextBox 4" id="4"/>
          <p:cNvSpPr txBox="true"/>
          <p:nvPr/>
        </p:nvSpPr>
        <p:spPr>
          <a:xfrm rot="0">
            <a:off x="4101952" y="3334812"/>
            <a:ext cx="10084096" cy="3981604"/>
          </a:xfrm>
          <a:prstGeom prst="rect">
            <a:avLst/>
          </a:prstGeom>
        </p:spPr>
        <p:txBody>
          <a:bodyPr anchor="t" rtlCol="false" tIns="0" lIns="0" bIns="0" rIns="0">
            <a:spAutoFit/>
          </a:bodyPr>
          <a:lstStyle/>
          <a:p>
            <a:pPr algn="ctr" marL="759249" indent="-379625" lvl="1">
              <a:lnSpc>
                <a:spcPts val="4571"/>
              </a:lnSpc>
              <a:spcBef>
                <a:spcPct val="0"/>
              </a:spcBef>
              <a:buFont typeface="Arial"/>
              <a:buChar char="•"/>
            </a:pPr>
            <a:r>
              <a:rPr lang="en-US" sz="3516" spc="70">
                <a:solidFill>
                  <a:srgbClr val="263F6B"/>
                </a:solidFill>
                <a:latin typeface="Montserrat"/>
                <a:ea typeface="Montserrat"/>
                <a:cs typeface="Montserrat"/>
                <a:sym typeface="Montserrat"/>
              </a:rPr>
              <a:t>M</a:t>
            </a:r>
            <a:r>
              <a:rPr lang="en-US" sz="3516" spc="70">
                <a:solidFill>
                  <a:srgbClr val="263F6B"/>
                </a:solidFill>
                <a:latin typeface="Montserrat"/>
                <a:ea typeface="Montserrat"/>
                <a:cs typeface="Montserrat"/>
                <a:sym typeface="Montserrat"/>
              </a:rPr>
              <a:t>enjalankan aplikasi prediksi berbasis web.</a:t>
            </a:r>
          </a:p>
          <a:p>
            <a:pPr algn="ctr" marL="759249" indent="-379625" lvl="1">
              <a:lnSpc>
                <a:spcPts val="4571"/>
              </a:lnSpc>
              <a:spcBef>
                <a:spcPct val="0"/>
              </a:spcBef>
              <a:buFont typeface="Arial"/>
              <a:buChar char="•"/>
            </a:pPr>
            <a:r>
              <a:rPr lang="en-US" sz="3516" spc="70">
                <a:solidFill>
                  <a:srgbClr val="263F6B"/>
                </a:solidFill>
                <a:latin typeface="Montserrat"/>
                <a:ea typeface="Montserrat"/>
                <a:cs typeface="Montserrat"/>
                <a:sym typeface="Montserrat"/>
              </a:rPr>
              <a:t>Memasukkan data indikator keuangan perusahaan.</a:t>
            </a:r>
          </a:p>
          <a:p>
            <a:pPr algn="ctr" marL="759249" indent="-379625" lvl="1">
              <a:lnSpc>
                <a:spcPts val="4571"/>
              </a:lnSpc>
              <a:spcBef>
                <a:spcPct val="0"/>
              </a:spcBef>
              <a:buFont typeface="Arial"/>
              <a:buChar char="•"/>
            </a:pPr>
            <a:r>
              <a:rPr lang="en-US" sz="3516" spc="70">
                <a:solidFill>
                  <a:srgbClr val="263F6B"/>
                </a:solidFill>
                <a:latin typeface="Montserrat"/>
                <a:ea typeface="Montserrat"/>
                <a:cs typeface="Montserrat"/>
                <a:sym typeface="Montserrat"/>
              </a:rPr>
              <a:t>Menampilkan hasil prediksi kebangkrutan perusahaan.</a:t>
            </a:r>
          </a:p>
          <a:p>
            <a:pPr algn="ctr">
              <a:lnSpc>
                <a:spcPts val="4571"/>
              </a:lnSpc>
              <a:spcBef>
                <a:spcPct val="0"/>
              </a:spcBef>
            </a:pPr>
          </a:p>
        </p:txBody>
      </p:sp>
      <p:sp>
        <p:nvSpPr>
          <p:cNvPr name="AutoShape 5" id="5"/>
          <p:cNvSpPr/>
          <p:nvPr/>
        </p:nvSpPr>
        <p:spPr>
          <a:xfrm rot="-8231889">
            <a:off x="-10109114" y="6176620"/>
            <a:ext cx="16230600" cy="10441156"/>
          </a:xfrm>
          <a:prstGeom prst="rect">
            <a:avLst/>
          </a:prstGeom>
          <a:solidFill>
            <a:srgbClr val="213559"/>
          </a:solidFill>
        </p:spPr>
      </p:sp>
      <p:sp>
        <p:nvSpPr>
          <p:cNvPr name="AutoShape 6" id="6"/>
          <p:cNvSpPr/>
          <p:nvPr/>
        </p:nvSpPr>
        <p:spPr>
          <a:xfrm rot="-8231889">
            <a:off x="-10507643" y="6538090"/>
            <a:ext cx="16230600" cy="10441156"/>
          </a:xfrm>
          <a:prstGeom prst="rect">
            <a:avLst/>
          </a:prstGeom>
          <a:solidFill>
            <a:srgbClr val="263F6B"/>
          </a:solidFill>
        </p:spPr>
      </p:sp>
      <p:sp>
        <p:nvSpPr>
          <p:cNvPr name="Freeform 7" id="7"/>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8231889">
            <a:off x="-10109114" y="6176620"/>
            <a:ext cx="16230600" cy="10441156"/>
          </a:xfrm>
          <a:prstGeom prst="rect">
            <a:avLst/>
          </a:prstGeom>
          <a:solidFill>
            <a:srgbClr val="213559"/>
          </a:solidFill>
        </p:spPr>
      </p:sp>
      <p:sp>
        <p:nvSpPr>
          <p:cNvPr name="AutoShape 4" id="4"/>
          <p:cNvSpPr/>
          <p:nvPr/>
        </p:nvSpPr>
        <p:spPr>
          <a:xfrm rot="-8231889">
            <a:off x="-10507643" y="6538090"/>
            <a:ext cx="16230600" cy="10441156"/>
          </a:xfrm>
          <a:prstGeom prst="rect">
            <a:avLst/>
          </a:prstGeom>
          <a:solidFill>
            <a:srgbClr val="263F6B"/>
          </a:solidFill>
        </p:spPr>
      </p:sp>
      <p:sp>
        <p:nvSpPr>
          <p:cNvPr name="Freeform 5" id="5"/>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11727" y="0"/>
            <a:ext cx="8634081" cy="5547397"/>
          </a:xfrm>
          <a:custGeom>
            <a:avLst/>
            <a:gdLst/>
            <a:ahLst/>
            <a:cxnLst/>
            <a:rect r="r" b="b" t="t" l="l"/>
            <a:pathLst>
              <a:path h="5547397" w="8634081">
                <a:moveTo>
                  <a:pt x="0" y="0"/>
                </a:moveTo>
                <a:lnTo>
                  <a:pt x="8634081" y="0"/>
                </a:lnTo>
                <a:lnTo>
                  <a:pt x="8634081" y="5547397"/>
                </a:lnTo>
                <a:lnTo>
                  <a:pt x="0" y="5547397"/>
                </a:lnTo>
                <a:lnTo>
                  <a:pt x="0" y="0"/>
                </a:lnTo>
                <a:close/>
              </a:path>
            </a:pathLst>
          </a:custGeom>
          <a:blipFill>
            <a:blip r:embed="rId4"/>
            <a:stretch>
              <a:fillRect l="0" t="0" r="0" b="0"/>
            </a:stretch>
          </a:blipFill>
        </p:spPr>
      </p:sp>
      <p:sp>
        <p:nvSpPr>
          <p:cNvPr name="Freeform 7" id="7"/>
          <p:cNvSpPr/>
          <p:nvPr/>
        </p:nvSpPr>
        <p:spPr>
          <a:xfrm flipH="false" flipV="false" rot="0">
            <a:off x="9144000" y="4357680"/>
            <a:ext cx="8233002" cy="5917470"/>
          </a:xfrm>
          <a:custGeom>
            <a:avLst/>
            <a:gdLst/>
            <a:ahLst/>
            <a:cxnLst/>
            <a:rect r="r" b="b" t="t" l="l"/>
            <a:pathLst>
              <a:path h="5917470" w="8233002">
                <a:moveTo>
                  <a:pt x="0" y="0"/>
                </a:moveTo>
                <a:lnTo>
                  <a:pt x="8233002" y="0"/>
                </a:lnTo>
                <a:lnTo>
                  <a:pt x="8233002" y="5917471"/>
                </a:lnTo>
                <a:lnTo>
                  <a:pt x="0" y="5917471"/>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1814529"/>
            <a:ext cx="16230600" cy="169519"/>
          </a:xfrm>
          <a:prstGeom prst="rect">
            <a:avLst/>
          </a:prstGeom>
          <a:solidFill>
            <a:srgbClr val="FFFFFF"/>
          </a:solidFill>
        </p:spPr>
      </p:sp>
      <p:sp>
        <p:nvSpPr>
          <p:cNvPr name="TextBox 8" id="8"/>
          <p:cNvSpPr txBox="true"/>
          <p:nvPr/>
        </p:nvSpPr>
        <p:spPr>
          <a:xfrm rot="0">
            <a:off x="2959667" y="4341219"/>
            <a:ext cx="12516575" cy="2033186"/>
          </a:xfrm>
          <a:prstGeom prst="rect">
            <a:avLst/>
          </a:prstGeom>
        </p:spPr>
        <p:txBody>
          <a:bodyPr anchor="t" rtlCol="false" tIns="0" lIns="0" bIns="0" rIns="0">
            <a:spAutoFit/>
          </a:bodyPr>
          <a:lstStyle/>
          <a:p>
            <a:pPr algn="l">
              <a:lnSpc>
                <a:spcPts val="14898"/>
              </a:lnSpc>
            </a:pPr>
            <a:r>
              <a:rPr lang="en-US" b="true" sz="16194" spc="-955">
                <a:solidFill>
                  <a:srgbClr val="FFFFFF"/>
                </a:solidFill>
                <a:latin typeface="Montserrat Ultra-Bold"/>
                <a:ea typeface="Montserrat Ultra-Bold"/>
                <a:cs typeface="Montserrat Ultra-Bold"/>
                <a:sym typeface="Montserrat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1875990" y="6908738"/>
            <a:ext cx="4113110" cy="1810294"/>
            <a:chOff x="0" y="0"/>
            <a:chExt cx="1500474" cy="660400"/>
          </a:xfrm>
        </p:grpSpPr>
        <p:sp>
          <p:nvSpPr>
            <p:cNvPr name="Freeform 4" id="4"/>
            <p:cNvSpPr/>
            <p:nvPr/>
          </p:nvSpPr>
          <p:spPr>
            <a:xfrm flipH="false" flipV="false" rot="0">
              <a:off x="0" y="0"/>
              <a:ext cx="1500474" cy="660400"/>
            </a:xfrm>
            <a:custGeom>
              <a:avLst/>
              <a:gdLst/>
              <a:ahLst/>
              <a:cxnLst/>
              <a:rect r="r" b="b" t="t" l="l"/>
              <a:pathLst>
                <a:path h="660400" w="1500474">
                  <a:moveTo>
                    <a:pt x="1376013" y="660400"/>
                  </a:moveTo>
                  <a:lnTo>
                    <a:pt x="124460" y="660400"/>
                  </a:lnTo>
                  <a:cubicBezTo>
                    <a:pt x="55880" y="660400"/>
                    <a:pt x="0" y="604520"/>
                    <a:pt x="0" y="535940"/>
                  </a:cubicBezTo>
                  <a:lnTo>
                    <a:pt x="0" y="124460"/>
                  </a:lnTo>
                  <a:cubicBezTo>
                    <a:pt x="0" y="55880"/>
                    <a:pt x="55880" y="0"/>
                    <a:pt x="124460" y="0"/>
                  </a:cubicBezTo>
                  <a:lnTo>
                    <a:pt x="1376014" y="0"/>
                  </a:lnTo>
                  <a:cubicBezTo>
                    <a:pt x="1444594" y="0"/>
                    <a:pt x="1500474" y="55880"/>
                    <a:pt x="1500474" y="124460"/>
                  </a:cubicBezTo>
                  <a:lnTo>
                    <a:pt x="1500474" y="535940"/>
                  </a:lnTo>
                  <a:cubicBezTo>
                    <a:pt x="1500474" y="604520"/>
                    <a:pt x="1444594" y="660400"/>
                    <a:pt x="1376014" y="660400"/>
                  </a:cubicBezTo>
                  <a:close/>
                </a:path>
              </a:pathLst>
            </a:custGeom>
            <a:solidFill>
              <a:srgbClr val="263F6B"/>
            </a:solidFill>
          </p:spPr>
        </p:sp>
      </p:grpSp>
      <p:grpSp>
        <p:nvGrpSpPr>
          <p:cNvPr name="Group 5" id="5"/>
          <p:cNvGrpSpPr/>
          <p:nvPr/>
        </p:nvGrpSpPr>
        <p:grpSpPr>
          <a:xfrm rot="0">
            <a:off x="11424101" y="6908738"/>
            <a:ext cx="4113110" cy="1810294"/>
            <a:chOff x="0" y="0"/>
            <a:chExt cx="1500474" cy="660400"/>
          </a:xfrm>
        </p:grpSpPr>
        <p:sp>
          <p:nvSpPr>
            <p:cNvPr name="Freeform 6" id="6"/>
            <p:cNvSpPr/>
            <p:nvPr/>
          </p:nvSpPr>
          <p:spPr>
            <a:xfrm flipH="false" flipV="false" rot="0">
              <a:off x="0" y="0"/>
              <a:ext cx="1500474" cy="660400"/>
            </a:xfrm>
            <a:custGeom>
              <a:avLst/>
              <a:gdLst/>
              <a:ahLst/>
              <a:cxnLst/>
              <a:rect r="r" b="b" t="t" l="l"/>
              <a:pathLst>
                <a:path h="660400" w="1500474">
                  <a:moveTo>
                    <a:pt x="1376013" y="660400"/>
                  </a:moveTo>
                  <a:lnTo>
                    <a:pt x="124460" y="660400"/>
                  </a:lnTo>
                  <a:cubicBezTo>
                    <a:pt x="55880" y="660400"/>
                    <a:pt x="0" y="604520"/>
                    <a:pt x="0" y="535940"/>
                  </a:cubicBezTo>
                  <a:lnTo>
                    <a:pt x="0" y="124460"/>
                  </a:lnTo>
                  <a:cubicBezTo>
                    <a:pt x="0" y="55880"/>
                    <a:pt x="55880" y="0"/>
                    <a:pt x="124460" y="0"/>
                  </a:cubicBezTo>
                  <a:lnTo>
                    <a:pt x="1376014" y="0"/>
                  </a:lnTo>
                  <a:cubicBezTo>
                    <a:pt x="1444594" y="0"/>
                    <a:pt x="1500474" y="55880"/>
                    <a:pt x="1500474" y="124460"/>
                  </a:cubicBezTo>
                  <a:lnTo>
                    <a:pt x="1500474" y="535940"/>
                  </a:lnTo>
                  <a:cubicBezTo>
                    <a:pt x="1500474" y="604520"/>
                    <a:pt x="1444594" y="660400"/>
                    <a:pt x="1376014" y="660400"/>
                  </a:cubicBezTo>
                  <a:close/>
                </a:path>
              </a:pathLst>
            </a:custGeom>
            <a:solidFill>
              <a:srgbClr val="263F6B"/>
            </a:solidFill>
          </p:spPr>
        </p:sp>
      </p:grpSp>
      <p:grpSp>
        <p:nvGrpSpPr>
          <p:cNvPr name="Group 7" id="7"/>
          <p:cNvGrpSpPr>
            <a:grpSpLocks noChangeAspect="true"/>
          </p:cNvGrpSpPr>
          <p:nvPr/>
        </p:nvGrpSpPr>
        <p:grpSpPr>
          <a:xfrm rot="0">
            <a:off x="11200555" y="2572082"/>
            <a:ext cx="4336656" cy="4336656"/>
            <a:chOff x="0" y="0"/>
            <a:chExt cx="6350000" cy="6350000"/>
          </a:xfrm>
        </p:grpSpPr>
        <p:sp>
          <p:nvSpPr>
            <p:cNvPr name="Freeform 8" id="8"/>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34432" t="0" r="-11640" b="-119108"/>
              </a:stretch>
            </a:blipFill>
          </p:spPr>
        </p:sp>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
        <p:nvSpPr>
          <p:cNvPr name="TextBox 10" id="10"/>
          <p:cNvSpPr txBox="true"/>
          <p:nvPr/>
        </p:nvSpPr>
        <p:spPr>
          <a:xfrm rot="0">
            <a:off x="1875990" y="6889688"/>
            <a:ext cx="4113110" cy="2035175"/>
          </a:xfrm>
          <a:prstGeom prst="rect">
            <a:avLst/>
          </a:prstGeom>
        </p:spPr>
        <p:txBody>
          <a:bodyPr anchor="t" rtlCol="false" tIns="0" lIns="0" bIns="0" rIns="0">
            <a:spAutoFit/>
          </a:bodyPr>
          <a:lstStyle/>
          <a:p>
            <a:pPr algn="ctr">
              <a:lnSpc>
                <a:spcPts val="3250"/>
              </a:lnSpc>
            </a:pPr>
          </a:p>
          <a:p>
            <a:pPr algn="ctr">
              <a:lnSpc>
                <a:spcPts val="3250"/>
              </a:lnSpc>
            </a:pPr>
            <a:r>
              <a:rPr lang="en-US" b="true" sz="2500" spc="50">
                <a:solidFill>
                  <a:srgbClr val="FFFFFF"/>
                </a:solidFill>
                <a:latin typeface="Montserrat Ultra-Bold"/>
                <a:ea typeface="Montserrat Ultra-Bold"/>
                <a:cs typeface="Montserrat Ultra-Bold"/>
                <a:sym typeface="Montserrat Ultra-Bold"/>
              </a:rPr>
              <a:t>Korn</a:t>
            </a:r>
            <a:r>
              <a:rPr lang="en-US" b="true" sz="2500" spc="50">
                <a:solidFill>
                  <a:srgbClr val="FFFFFF"/>
                </a:solidFill>
                <a:latin typeface="Montserrat Ultra-Bold"/>
                <a:ea typeface="Montserrat Ultra-Bold"/>
                <a:cs typeface="Montserrat Ultra-Bold"/>
                <a:sym typeface="Montserrat Ultra-Bold"/>
              </a:rPr>
              <a:t>elius christian raynaldo (A11.2023.14981)</a:t>
            </a:r>
          </a:p>
          <a:p>
            <a:pPr algn="ctr">
              <a:lnSpc>
                <a:spcPts val="3250"/>
              </a:lnSpc>
            </a:pPr>
          </a:p>
        </p:txBody>
      </p:sp>
      <p:sp>
        <p:nvSpPr>
          <p:cNvPr name="TextBox 11" id="11"/>
          <p:cNvSpPr txBox="true"/>
          <p:nvPr/>
        </p:nvSpPr>
        <p:spPr>
          <a:xfrm rot="0">
            <a:off x="5030890" y="4015467"/>
            <a:ext cx="4113110" cy="396875"/>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Managing Directors</a:t>
            </a:r>
          </a:p>
        </p:txBody>
      </p:sp>
      <p:sp>
        <p:nvSpPr>
          <p:cNvPr name="TextBox 12" id="12"/>
          <p:cNvSpPr txBox="true"/>
          <p:nvPr/>
        </p:nvSpPr>
        <p:spPr>
          <a:xfrm rot="0">
            <a:off x="11424101" y="7382269"/>
            <a:ext cx="4113110"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mahardika wahyu eka putra (a11.2023.14894)</a:t>
            </a:r>
          </a:p>
        </p:txBody>
      </p:sp>
      <p:sp>
        <p:nvSpPr>
          <p:cNvPr name="TextBox 13" id="13"/>
          <p:cNvSpPr txBox="true"/>
          <p:nvPr/>
        </p:nvSpPr>
        <p:spPr>
          <a:xfrm rot="0">
            <a:off x="1028700" y="1243598"/>
            <a:ext cx="6582020" cy="1507191"/>
          </a:xfrm>
          <a:prstGeom prst="rect">
            <a:avLst/>
          </a:prstGeom>
        </p:spPr>
        <p:txBody>
          <a:bodyPr anchor="t" rtlCol="false" tIns="0" lIns="0" bIns="0" rIns="0">
            <a:spAutoFit/>
          </a:bodyPr>
          <a:lstStyle/>
          <a:p>
            <a:pPr algn="l">
              <a:lnSpc>
                <a:spcPts val="5761"/>
              </a:lnSpc>
            </a:pPr>
            <a:r>
              <a:rPr lang="en-US" b="true" sz="5879" i="true" spc="-346">
                <a:solidFill>
                  <a:srgbClr val="263F6B"/>
                </a:solidFill>
                <a:latin typeface="Montserrat Ultra-Bold Italics"/>
                <a:ea typeface="Montserrat Ultra-Bold Italics"/>
                <a:cs typeface="Montserrat Ultra-Bold Italics"/>
                <a:sym typeface="Montserrat Ultra-Bold Italics"/>
              </a:rPr>
              <a:t>ANGGOTA KELOMPOK:</a:t>
            </a:r>
          </a:p>
        </p:txBody>
      </p:sp>
      <p:sp>
        <p:nvSpPr>
          <p:cNvPr name="AutoShape 14" id="14"/>
          <p:cNvSpPr/>
          <p:nvPr/>
        </p:nvSpPr>
        <p:spPr>
          <a:xfrm rot="-2700000">
            <a:off x="15641497" y="9043300"/>
            <a:ext cx="5293007" cy="2487400"/>
          </a:xfrm>
          <a:prstGeom prst="rect">
            <a:avLst/>
          </a:prstGeom>
          <a:solidFill>
            <a:srgbClr val="213559"/>
          </a:solidFill>
        </p:spPr>
      </p:sp>
      <p:sp>
        <p:nvSpPr>
          <p:cNvPr name="AutoShape 15" id="15"/>
          <p:cNvSpPr/>
          <p:nvPr/>
        </p:nvSpPr>
        <p:spPr>
          <a:xfrm rot="-2700000">
            <a:off x="-2646503" y="-1243700"/>
            <a:ext cx="5293007" cy="2487400"/>
          </a:xfrm>
          <a:prstGeom prst="rect">
            <a:avLst/>
          </a:prstGeom>
          <a:solidFill>
            <a:srgbClr val="213559"/>
          </a:solidFill>
        </p:spPr>
      </p:sp>
      <p:grpSp>
        <p:nvGrpSpPr>
          <p:cNvPr name="Group 16" id="16"/>
          <p:cNvGrpSpPr>
            <a:grpSpLocks noChangeAspect="true"/>
          </p:cNvGrpSpPr>
          <p:nvPr/>
        </p:nvGrpSpPr>
        <p:grpSpPr>
          <a:xfrm rot="0">
            <a:off x="1875990" y="2572082"/>
            <a:ext cx="4336656" cy="4336656"/>
            <a:chOff x="0" y="0"/>
            <a:chExt cx="6350000" cy="6350000"/>
          </a:xfrm>
        </p:grpSpPr>
        <p:sp>
          <p:nvSpPr>
            <p:cNvPr name="Freeform 17" id="17"/>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34432" t="0" r="-11640" b="-119108"/>
              </a:stretch>
            </a:blipFill>
          </p:spPr>
        </p:sp>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3703457"/>
            <a:ext cx="16230600" cy="5554843"/>
          </a:xfrm>
          <a:prstGeom prst="rect">
            <a:avLst/>
          </a:prstGeom>
          <a:solidFill>
            <a:srgbClr val="213559"/>
          </a:solidFill>
        </p:spPr>
      </p:sp>
      <p:grpSp>
        <p:nvGrpSpPr>
          <p:cNvPr name="Group 5" id="5"/>
          <p:cNvGrpSpPr/>
          <p:nvPr/>
        </p:nvGrpSpPr>
        <p:grpSpPr>
          <a:xfrm rot="0">
            <a:off x="9639230" y="-203728"/>
            <a:ext cx="8944351" cy="10694456"/>
            <a:chOff x="0" y="0"/>
            <a:chExt cx="8603361" cy="10286746"/>
          </a:xfrm>
        </p:grpSpPr>
        <p:sp>
          <p:nvSpPr>
            <p:cNvPr name="Freeform 6" id="6"/>
            <p:cNvSpPr/>
            <p:nvPr/>
          </p:nvSpPr>
          <p:spPr>
            <a:xfrm flipH="false" flipV="false" rot="0">
              <a:off x="-50" y="-127"/>
              <a:ext cx="8603411" cy="10286873"/>
            </a:xfrm>
            <a:custGeom>
              <a:avLst/>
              <a:gdLst/>
              <a:ahLst/>
              <a:cxnLst/>
              <a:rect r="r" b="b" t="t" l="l"/>
              <a:pathLst>
                <a:path h="10286873" w="8603411">
                  <a:moveTo>
                    <a:pt x="8603411" y="10251440"/>
                  </a:moveTo>
                  <a:cubicBezTo>
                    <a:pt x="8603411" y="10284587"/>
                    <a:pt x="8592743" y="10286873"/>
                    <a:pt x="8564930" y="10286873"/>
                  </a:cubicBezTo>
                  <a:cubicBezTo>
                    <a:pt x="5710351" y="10286238"/>
                    <a:pt x="2855899" y="10286238"/>
                    <a:pt x="1320" y="10286238"/>
                  </a:cubicBezTo>
                  <a:cubicBezTo>
                    <a:pt x="-2744" y="10272395"/>
                    <a:pt x="3606" y="10259822"/>
                    <a:pt x="6527" y="10246995"/>
                  </a:cubicBezTo>
                  <a:cubicBezTo>
                    <a:pt x="132003" y="9685401"/>
                    <a:pt x="257606" y="9123934"/>
                    <a:pt x="383463" y="8562467"/>
                  </a:cubicBezTo>
                  <a:cubicBezTo>
                    <a:pt x="562914" y="7761986"/>
                    <a:pt x="742746" y="6961632"/>
                    <a:pt x="922070" y="6161151"/>
                  </a:cubicBezTo>
                  <a:cubicBezTo>
                    <a:pt x="1143558" y="5172583"/>
                    <a:pt x="1364538" y="4184015"/>
                    <a:pt x="1585899" y="3195574"/>
                  </a:cubicBezTo>
                  <a:cubicBezTo>
                    <a:pt x="1810816" y="2191385"/>
                    <a:pt x="2035860" y="1187323"/>
                    <a:pt x="2261412" y="183261"/>
                  </a:cubicBezTo>
                  <a:cubicBezTo>
                    <a:pt x="2275128" y="122174"/>
                    <a:pt x="2283891" y="59690"/>
                    <a:pt x="2306116" y="635"/>
                  </a:cubicBezTo>
                  <a:cubicBezTo>
                    <a:pt x="4392472" y="635"/>
                    <a:pt x="6478828" y="635"/>
                    <a:pt x="8565184" y="0"/>
                  </a:cubicBezTo>
                  <a:cubicBezTo>
                    <a:pt x="8593505" y="0"/>
                    <a:pt x="8603157" y="3429"/>
                    <a:pt x="8603157" y="35814"/>
                  </a:cubicBezTo>
                  <a:cubicBezTo>
                    <a:pt x="8602395" y="3441065"/>
                    <a:pt x="8602395" y="6846316"/>
                    <a:pt x="8603411" y="10251440"/>
                  </a:cubicBezTo>
                  <a:close/>
                </a:path>
              </a:pathLst>
            </a:custGeom>
            <a:blipFill>
              <a:blip r:embed="rId4"/>
              <a:stretch>
                <a:fillRect l="-28801" t="0" r="-50549" b="0"/>
              </a:stretch>
            </a:blipFill>
          </p:spPr>
        </p:sp>
      </p:grpSp>
      <p:sp>
        <p:nvSpPr>
          <p:cNvPr name="TextBox 7" id="7"/>
          <p:cNvSpPr txBox="true"/>
          <p:nvPr/>
        </p:nvSpPr>
        <p:spPr>
          <a:xfrm rot="0">
            <a:off x="1028700" y="1200150"/>
            <a:ext cx="5935366" cy="2097024"/>
          </a:xfrm>
          <a:prstGeom prst="rect">
            <a:avLst/>
          </a:prstGeom>
        </p:spPr>
        <p:txBody>
          <a:bodyPr anchor="t" rtlCol="false" tIns="0" lIns="0" bIns="0" rIns="0">
            <a:spAutoFit/>
          </a:bodyPr>
          <a:lstStyle/>
          <a:p>
            <a:pPr algn="l">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LATAR BELAKANG</a:t>
            </a:r>
          </a:p>
        </p:txBody>
      </p:sp>
      <p:sp>
        <p:nvSpPr>
          <p:cNvPr name="TextBox 8" id="8"/>
          <p:cNvSpPr txBox="true"/>
          <p:nvPr/>
        </p:nvSpPr>
        <p:spPr>
          <a:xfrm rot="0">
            <a:off x="1028700" y="3446282"/>
            <a:ext cx="9382602" cy="6511291"/>
          </a:xfrm>
          <a:prstGeom prst="rect">
            <a:avLst/>
          </a:prstGeom>
        </p:spPr>
        <p:txBody>
          <a:bodyPr anchor="t" rtlCol="false" tIns="0" lIns="0" bIns="0" rIns="0">
            <a:spAutoFit/>
          </a:bodyPr>
          <a:lstStyle/>
          <a:p>
            <a:pPr algn="l">
              <a:lnSpc>
                <a:spcPts val="5849"/>
              </a:lnSpc>
            </a:pPr>
            <a:r>
              <a:rPr lang="en-US" sz="2599" spc="51" b="true">
                <a:solidFill>
                  <a:srgbClr val="FFFFFF"/>
                </a:solidFill>
                <a:latin typeface="Montserrat Bold"/>
                <a:ea typeface="Montserrat Bold"/>
                <a:cs typeface="Montserrat Bold"/>
                <a:sym typeface="Montserrat Bold"/>
              </a:rPr>
              <a:t>Kebangkrutan perusahaan merupakan masalah se</a:t>
            </a:r>
            <a:r>
              <a:rPr lang="en-US" sz="2599" spc="51" b="true">
                <a:solidFill>
                  <a:srgbClr val="FFFFFF"/>
                </a:solidFill>
                <a:latin typeface="Montserrat Bold"/>
                <a:ea typeface="Montserrat Bold"/>
                <a:cs typeface="Montserrat Bold"/>
                <a:sym typeface="Montserrat Bold"/>
              </a:rPr>
              <a:t>rius yang berdampak pada berbagai pihak. Data keuangan perusahaan dapat dianalisis menggunakan teknik data mining untuk memprediksi potensi kebangkrutan sejak dini. Oleh karena itu, penelitian ini menggunakan algoritma Decision Tree yang diimplementasikan dalam aplikasi berbasis web untuk membantu proses prediksi secara mudah dan cepat.</a:t>
            </a:r>
          </a:p>
        </p:txBody>
      </p:sp>
      <p:sp>
        <p:nvSpPr>
          <p:cNvPr name="Freeform 9" id="9"/>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312708" y="4308361"/>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1114126" y="5602049"/>
            <a:ext cx="4626722" cy="2945868"/>
            <a:chOff x="0" y="0"/>
            <a:chExt cx="1687841" cy="1074661"/>
          </a:xfrm>
        </p:grpSpPr>
        <p:sp>
          <p:nvSpPr>
            <p:cNvPr name="Freeform 6" id="6"/>
            <p:cNvSpPr/>
            <p:nvPr/>
          </p:nvSpPr>
          <p:spPr>
            <a:xfrm flipH="false" flipV="false" rot="0">
              <a:off x="0" y="0"/>
              <a:ext cx="1687841" cy="1074661"/>
            </a:xfrm>
            <a:custGeom>
              <a:avLst/>
              <a:gdLst/>
              <a:ahLst/>
              <a:cxnLst/>
              <a:rect r="r" b="b" t="t" l="l"/>
              <a:pathLst>
                <a:path h="1074661" w="1687841">
                  <a:moveTo>
                    <a:pt x="1563381" y="1074660"/>
                  </a:moveTo>
                  <a:lnTo>
                    <a:pt x="124460" y="1074660"/>
                  </a:lnTo>
                  <a:cubicBezTo>
                    <a:pt x="55880" y="1074660"/>
                    <a:pt x="0" y="1018781"/>
                    <a:pt x="0" y="950200"/>
                  </a:cubicBezTo>
                  <a:lnTo>
                    <a:pt x="0" y="124460"/>
                  </a:lnTo>
                  <a:cubicBezTo>
                    <a:pt x="0" y="55880"/>
                    <a:pt x="55880" y="0"/>
                    <a:pt x="124460" y="0"/>
                  </a:cubicBezTo>
                  <a:lnTo>
                    <a:pt x="1563381" y="0"/>
                  </a:lnTo>
                  <a:cubicBezTo>
                    <a:pt x="1631961" y="0"/>
                    <a:pt x="1687841" y="55880"/>
                    <a:pt x="1687841" y="124460"/>
                  </a:cubicBezTo>
                  <a:lnTo>
                    <a:pt x="1687841" y="950201"/>
                  </a:lnTo>
                  <a:cubicBezTo>
                    <a:pt x="1687841" y="1018781"/>
                    <a:pt x="1631961" y="1074661"/>
                    <a:pt x="1563381" y="1074661"/>
                  </a:cubicBezTo>
                  <a:close/>
                </a:path>
              </a:pathLst>
            </a:custGeom>
            <a:solidFill>
              <a:srgbClr val="263F6B"/>
            </a:solidFill>
          </p:spPr>
        </p:sp>
      </p:grpSp>
      <p:grpSp>
        <p:nvGrpSpPr>
          <p:cNvPr name="Group 7" id="7"/>
          <p:cNvGrpSpPr/>
          <p:nvPr/>
        </p:nvGrpSpPr>
        <p:grpSpPr>
          <a:xfrm rot="0">
            <a:off x="-2512615"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2547151" y="1681677"/>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1" id="11"/>
          <p:cNvGrpSpPr/>
          <p:nvPr/>
        </p:nvGrpSpPr>
        <p:grpSpPr>
          <a:xfrm rot="0">
            <a:off x="7051077" y="5602049"/>
            <a:ext cx="4626722" cy="2945868"/>
            <a:chOff x="0" y="0"/>
            <a:chExt cx="1687841" cy="1074661"/>
          </a:xfrm>
        </p:grpSpPr>
        <p:sp>
          <p:nvSpPr>
            <p:cNvPr name="Freeform 12" id="12"/>
            <p:cNvSpPr/>
            <p:nvPr/>
          </p:nvSpPr>
          <p:spPr>
            <a:xfrm flipH="false" flipV="false" rot="0">
              <a:off x="0" y="0"/>
              <a:ext cx="1687841" cy="1074661"/>
            </a:xfrm>
            <a:custGeom>
              <a:avLst/>
              <a:gdLst/>
              <a:ahLst/>
              <a:cxnLst/>
              <a:rect r="r" b="b" t="t" l="l"/>
              <a:pathLst>
                <a:path h="1074661" w="1687841">
                  <a:moveTo>
                    <a:pt x="1563381" y="1074660"/>
                  </a:moveTo>
                  <a:lnTo>
                    <a:pt x="124460" y="1074660"/>
                  </a:lnTo>
                  <a:cubicBezTo>
                    <a:pt x="55880" y="1074660"/>
                    <a:pt x="0" y="1018781"/>
                    <a:pt x="0" y="950200"/>
                  </a:cubicBezTo>
                  <a:lnTo>
                    <a:pt x="0" y="124460"/>
                  </a:lnTo>
                  <a:cubicBezTo>
                    <a:pt x="0" y="55880"/>
                    <a:pt x="55880" y="0"/>
                    <a:pt x="124460" y="0"/>
                  </a:cubicBezTo>
                  <a:lnTo>
                    <a:pt x="1563381" y="0"/>
                  </a:lnTo>
                  <a:cubicBezTo>
                    <a:pt x="1631961" y="0"/>
                    <a:pt x="1687841" y="55880"/>
                    <a:pt x="1687841" y="124460"/>
                  </a:cubicBezTo>
                  <a:lnTo>
                    <a:pt x="1687841" y="950201"/>
                  </a:lnTo>
                  <a:cubicBezTo>
                    <a:pt x="1687841" y="1018781"/>
                    <a:pt x="1631961" y="1074661"/>
                    <a:pt x="1563381" y="1074661"/>
                  </a:cubicBezTo>
                  <a:close/>
                </a:path>
              </a:pathLst>
            </a:custGeom>
            <a:solidFill>
              <a:srgbClr val="263F6B"/>
            </a:solidFill>
          </p:spPr>
        </p:sp>
      </p:grpSp>
      <p:grpSp>
        <p:nvGrpSpPr>
          <p:cNvPr name="Group 13" id="13"/>
          <p:cNvGrpSpPr/>
          <p:nvPr/>
        </p:nvGrpSpPr>
        <p:grpSpPr>
          <a:xfrm rot="0">
            <a:off x="12579038" y="5602049"/>
            <a:ext cx="4626722" cy="2945868"/>
            <a:chOff x="0" y="0"/>
            <a:chExt cx="1687841" cy="1074661"/>
          </a:xfrm>
        </p:grpSpPr>
        <p:sp>
          <p:nvSpPr>
            <p:cNvPr name="Freeform 14" id="14"/>
            <p:cNvSpPr/>
            <p:nvPr/>
          </p:nvSpPr>
          <p:spPr>
            <a:xfrm flipH="false" flipV="false" rot="0">
              <a:off x="0" y="0"/>
              <a:ext cx="1687841" cy="1074661"/>
            </a:xfrm>
            <a:custGeom>
              <a:avLst/>
              <a:gdLst/>
              <a:ahLst/>
              <a:cxnLst/>
              <a:rect r="r" b="b" t="t" l="l"/>
              <a:pathLst>
                <a:path h="1074661" w="1687841">
                  <a:moveTo>
                    <a:pt x="1563381" y="1074660"/>
                  </a:moveTo>
                  <a:lnTo>
                    <a:pt x="124460" y="1074660"/>
                  </a:lnTo>
                  <a:cubicBezTo>
                    <a:pt x="55880" y="1074660"/>
                    <a:pt x="0" y="1018781"/>
                    <a:pt x="0" y="950200"/>
                  </a:cubicBezTo>
                  <a:lnTo>
                    <a:pt x="0" y="124460"/>
                  </a:lnTo>
                  <a:cubicBezTo>
                    <a:pt x="0" y="55880"/>
                    <a:pt x="55880" y="0"/>
                    <a:pt x="124460" y="0"/>
                  </a:cubicBezTo>
                  <a:lnTo>
                    <a:pt x="1563381" y="0"/>
                  </a:lnTo>
                  <a:cubicBezTo>
                    <a:pt x="1631961" y="0"/>
                    <a:pt x="1687841" y="55880"/>
                    <a:pt x="1687841" y="124460"/>
                  </a:cubicBezTo>
                  <a:lnTo>
                    <a:pt x="1687841" y="950201"/>
                  </a:lnTo>
                  <a:cubicBezTo>
                    <a:pt x="1687841" y="1018781"/>
                    <a:pt x="1631961" y="1074661"/>
                    <a:pt x="1563381" y="1074661"/>
                  </a:cubicBezTo>
                  <a:close/>
                </a:path>
              </a:pathLst>
            </a:custGeom>
            <a:solidFill>
              <a:srgbClr val="263F6B"/>
            </a:solidFill>
          </p:spPr>
        </p:sp>
      </p:grpSp>
      <p:sp>
        <p:nvSpPr>
          <p:cNvPr name="TextBox 15" id="15"/>
          <p:cNvSpPr txBox="true"/>
          <p:nvPr/>
        </p:nvSpPr>
        <p:spPr>
          <a:xfrm rot="0">
            <a:off x="6176317" y="1373836"/>
            <a:ext cx="5935366"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RUMUSAN MASALAH</a:t>
            </a:r>
          </a:p>
        </p:txBody>
      </p:sp>
      <p:sp>
        <p:nvSpPr>
          <p:cNvPr name="TextBox 16" id="16"/>
          <p:cNvSpPr txBox="true"/>
          <p:nvPr/>
        </p:nvSpPr>
        <p:spPr>
          <a:xfrm rot="0">
            <a:off x="1646003" y="5755770"/>
            <a:ext cx="3824986" cy="2066925"/>
          </a:xfrm>
          <a:prstGeom prst="rect">
            <a:avLst/>
          </a:prstGeom>
        </p:spPr>
        <p:txBody>
          <a:bodyPr anchor="t" rtlCol="false" tIns="0" lIns="0" bIns="0" rIns="0">
            <a:spAutoFit/>
          </a:bodyPr>
          <a:lstStyle/>
          <a:p>
            <a:pPr algn="ctr">
              <a:lnSpc>
                <a:spcPts val="4199"/>
              </a:lnSpc>
            </a:pPr>
            <a:r>
              <a:rPr lang="en-US" sz="2999" spc="59">
                <a:solidFill>
                  <a:srgbClr val="FFFFFF"/>
                </a:solidFill>
                <a:latin typeface="Montserrat"/>
                <a:ea typeface="Montserrat"/>
                <a:cs typeface="Montserrat"/>
                <a:sym typeface="Montserrat"/>
              </a:rPr>
              <a:t>Bagaimana proses pengolahan data keuangan perusahaan?</a:t>
            </a:r>
          </a:p>
        </p:txBody>
      </p:sp>
      <p:sp>
        <p:nvSpPr>
          <p:cNvPr name="TextBox 17" id="17"/>
          <p:cNvSpPr txBox="true"/>
          <p:nvPr/>
        </p:nvSpPr>
        <p:spPr>
          <a:xfrm rot="0">
            <a:off x="7051077" y="5755770"/>
            <a:ext cx="4717281" cy="2066925"/>
          </a:xfrm>
          <a:prstGeom prst="rect">
            <a:avLst/>
          </a:prstGeom>
        </p:spPr>
        <p:txBody>
          <a:bodyPr anchor="t" rtlCol="false" tIns="0" lIns="0" bIns="0" rIns="0">
            <a:spAutoFit/>
          </a:bodyPr>
          <a:lstStyle/>
          <a:p>
            <a:pPr algn="ctr">
              <a:lnSpc>
                <a:spcPts val="4199"/>
              </a:lnSpc>
            </a:pPr>
            <a:r>
              <a:rPr lang="en-US" sz="2999" spc="59">
                <a:solidFill>
                  <a:srgbClr val="FFFFFF"/>
                </a:solidFill>
                <a:latin typeface="Montserrat"/>
                <a:ea typeface="Montserrat"/>
                <a:cs typeface="Montserrat"/>
                <a:sym typeface="Montserrat"/>
              </a:rPr>
              <a:t>Bagaimana penerapan algoritma Decision Tree dalam prediksi kebangkrutan?</a:t>
            </a:r>
          </a:p>
        </p:txBody>
      </p:sp>
      <p:sp>
        <p:nvSpPr>
          <p:cNvPr name="TextBox 18" id="18"/>
          <p:cNvSpPr txBox="true"/>
          <p:nvPr/>
        </p:nvSpPr>
        <p:spPr>
          <a:xfrm rot="0">
            <a:off x="12988028" y="5755770"/>
            <a:ext cx="3808741" cy="2590800"/>
          </a:xfrm>
          <a:prstGeom prst="rect">
            <a:avLst/>
          </a:prstGeom>
        </p:spPr>
        <p:txBody>
          <a:bodyPr anchor="t" rtlCol="false" tIns="0" lIns="0" bIns="0" rIns="0">
            <a:spAutoFit/>
          </a:bodyPr>
          <a:lstStyle/>
          <a:p>
            <a:pPr algn="ctr">
              <a:lnSpc>
                <a:spcPts val="4199"/>
              </a:lnSpc>
            </a:pPr>
            <a:r>
              <a:rPr lang="en-US" sz="2999" spc="59">
                <a:solidFill>
                  <a:srgbClr val="FFFFFF"/>
                </a:solidFill>
                <a:latin typeface="Montserrat"/>
                <a:ea typeface="Montserrat"/>
                <a:cs typeface="Montserrat"/>
                <a:sym typeface="Montserrat"/>
              </a:rPr>
              <a:t>Bagaimana hasil prediksi kebangkrutan perusahaan berbasis web?</a:t>
            </a:r>
          </a:p>
        </p:txBody>
      </p:sp>
      <p:sp>
        <p:nvSpPr>
          <p:cNvPr name="TextBox 19" id="19"/>
          <p:cNvSpPr txBox="true"/>
          <p:nvPr/>
        </p:nvSpPr>
        <p:spPr>
          <a:xfrm rot="0">
            <a:off x="1808897" y="4565591"/>
            <a:ext cx="3499197" cy="889119"/>
          </a:xfrm>
          <a:prstGeom prst="rect">
            <a:avLst/>
          </a:prstGeom>
        </p:spPr>
        <p:txBody>
          <a:bodyPr anchor="t" rtlCol="false" tIns="0" lIns="0" bIns="0" rIns="0">
            <a:spAutoFit/>
          </a:bodyPr>
          <a:lstStyle/>
          <a:p>
            <a:pPr algn="ctr">
              <a:lnSpc>
                <a:spcPts val="7868"/>
              </a:lnSpc>
            </a:pPr>
            <a:r>
              <a:rPr lang="en-US" b="true" sz="4141" spc="82">
                <a:solidFill>
                  <a:srgbClr val="263F6B"/>
                </a:solidFill>
                <a:latin typeface="Montserrat Ultra-Bold"/>
                <a:ea typeface="Montserrat Ultra-Bold"/>
                <a:cs typeface="Montserrat Ultra-Bold"/>
                <a:sym typeface="Montserrat Ultra-Bold"/>
              </a:rPr>
              <a:t>1.</a:t>
            </a:r>
          </a:p>
        </p:txBody>
      </p:sp>
      <p:sp>
        <p:nvSpPr>
          <p:cNvPr name="TextBox 20" id="20"/>
          <p:cNvSpPr txBox="true"/>
          <p:nvPr/>
        </p:nvSpPr>
        <p:spPr>
          <a:xfrm rot="0">
            <a:off x="7410345" y="4565591"/>
            <a:ext cx="3499197" cy="889119"/>
          </a:xfrm>
          <a:prstGeom prst="rect">
            <a:avLst/>
          </a:prstGeom>
        </p:spPr>
        <p:txBody>
          <a:bodyPr anchor="t" rtlCol="false" tIns="0" lIns="0" bIns="0" rIns="0">
            <a:spAutoFit/>
          </a:bodyPr>
          <a:lstStyle/>
          <a:p>
            <a:pPr algn="ctr">
              <a:lnSpc>
                <a:spcPts val="7868"/>
              </a:lnSpc>
            </a:pPr>
            <a:r>
              <a:rPr lang="en-US" b="true" sz="4141" spc="82">
                <a:solidFill>
                  <a:srgbClr val="263F6B"/>
                </a:solidFill>
                <a:latin typeface="Montserrat Ultra-Bold"/>
                <a:ea typeface="Montserrat Ultra-Bold"/>
                <a:cs typeface="Montserrat Ultra-Bold"/>
                <a:sym typeface="Montserrat Ultra-Bold"/>
              </a:rPr>
              <a:t>2.</a:t>
            </a:r>
          </a:p>
        </p:txBody>
      </p:sp>
      <p:sp>
        <p:nvSpPr>
          <p:cNvPr name="TextBox 21" id="21"/>
          <p:cNvSpPr txBox="true"/>
          <p:nvPr/>
        </p:nvSpPr>
        <p:spPr>
          <a:xfrm rot="0">
            <a:off x="13174686" y="4565591"/>
            <a:ext cx="3499197" cy="889119"/>
          </a:xfrm>
          <a:prstGeom prst="rect">
            <a:avLst/>
          </a:prstGeom>
        </p:spPr>
        <p:txBody>
          <a:bodyPr anchor="t" rtlCol="false" tIns="0" lIns="0" bIns="0" rIns="0">
            <a:spAutoFit/>
          </a:bodyPr>
          <a:lstStyle/>
          <a:p>
            <a:pPr algn="ctr">
              <a:lnSpc>
                <a:spcPts val="7868"/>
              </a:lnSpc>
            </a:pPr>
            <a:r>
              <a:rPr lang="en-US" b="true" sz="4141" spc="82">
                <a:solidFill>
                  <a:srgbClr val="263F6B"/>
                </a:solidFill>
                <a:latin typeface="Montserrat Ultra-Bold"/>
                <a:ea typeface="Montserrat Ultra-Bold"/>
                <a:cs typeface="Montserrat Ultra-Bold"/>
                <a:sym typeface="Montserrat Ultra-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grpSp>
        <p:nvGrpSpPr>
          <p:cNvPr name="Group 3" id="3"/>
          <p:cNvGrpSpPr/>
          <p:nvPr/>
        </p:nvGrpSpPr>
        <p:grpSpPr>
          <a:xfrm rot="0">
            <a:off x="1082240" y="1628876"/>
            <a:ext cx="4626722" cy="1810294"/>
            <a:chOff x="0" y="0"/>
            <a:chExt cx="1687841" cy="660400"/>
          </a:xfrm>
        </p:grpSpPr>
        <p:sp>
          <p:nvSpPr>
            <p:cNvPr name="Freeform 4" id="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name="Group 5" id="5"/>
          <p:cNvGrpSpPr/>
          <p:nvPr/>
        </p:nvGrpSpPr>
        <p:grpSpPr>
          <a:xfrm rot="0">
            <a:off x="12632578" y="1654922"/>
            <a:ext cx="4626722" cy="1810294"/>
            <a:chOff x="0" y="0"/>
            <a:chExt cx="1687841" cy="660400"/>
          </a:xfrm>
        </p:grpSpPr>
        <p:sp>
          <p:nvSpPr>
            <p:cNvPr name="Freeform 6" id="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Freeform 7" id="7"/>
          <p:cNvSpPr/>
          <p:nvPr/>
        </p:nvSpPr>
        <p:spPr>
          <a:xfrm flipH="false" flipV="false" rot="0">
            <a:off x="5655422" y="1654922"/>
            <a:ext cx="6977156" cy="6977156"/>
          </a:xfrm>
          <a:custGeom>
            <a:avLst/>
            <a:gdLst/>
            <a:ahLst/>
            <a:cxnLst/>
            <a:rect r="r" b="b" t="t" l="l"/>
            <a:pathLst>
              <a:path h="6977156" w="6977156">
                <a:moveTo>
                  <a:pt x="0" y="0"/>
                </a:moveTo>
                <a:lnTo>
                  <a:pt x="6977156" y="0"/>
                </a:lnTo>
                <a:lnTo>
                  <a:pt x="6977156" y="6977156"/>
                </a:lnTo>
                <a:lnTo>
                  <a:pt x="0" y="6977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8842287">
            <a:off x="10317396" y="2118368"/>
            <a:ext cx="1675183" cy="831310"/>
          </a:xfrm>
          <a:custGeom>
            <a:avLst/>
            <a:gdLst/>
            <a:ahLst/>
            <a:cxnLst/>
            <a:rect r="r" b="b" t="t" l="l"/>
            <a:pathLst>
              <a:path h="831310" w="1675183">
                <a:moveTo>
                  <a:pt x="1675184" y="0"/>
                </a:moveTo>
                <a:lnTo>
                  <a:pt x="0" y="0"/>
                </a:lnTo>
                <a:lnTo>
                  <a:pt x="0" y="831309"/>
                </a:lnTo>
                <a:lnTo>
                  <a:pt x="1675184" y="831309"/>
                </a:lnTo>
                <a:lnTo>
                  <a:pt x="167518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707239">
            <a:off x="6064753" y="2118368"/>
            <a:ext cx="1675183" cy="831310"/>
          </a:xfrm>
          <a:custGeom>
            <a:avLst/>
            <a:gdLst/>
            <a:ahLst/>
            <a:cxnLst/>
            <a:rect r="r" b="b" t="t" l="l"/>
            <a:pathLst>
              <a:path h="831310" w="1675183">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775449" y="4180713"/>
            <a:ext cx="6857129" cy="2097024"/>
          </a:xfrm>
          <a:prstGeom prst="rect">
            <a:avLst/>
          </a:prstGeom>
        </p:spPr>
        <p:txBody>
          <a:bodyPr anchor="t" rtlCol="false" tIns="0" lIns="0" bIns="0" rIns="0">
            <a:spAutoFit/>
          </a:bodyPr>
          <a:lstStyle/>
          <a:p>
            <a:pPr algn="ctr">
              <a:lnSpc>
                <a:spcPts val="8071"/>
              </a:lnSpc>
            </a:pPr>
            <a:r>
              <a:rPr lang="en-US" b="true" sz="8236" i="true" spc="-485">
                <a:solidFill>
                  <a:srgbClr val="FFFFFF"/>
                </a:solidFill>
                <a:latin typeface="Montserrat Ultra-Bold Italics"/>
                <a:ea typeface="Montserrat Ultra-Bold Italics"/>
                <a:cs typeface="Montserrat Ultra-Bold Italics"/>
                <a:sym typeface="Montserrat Ultra-Bold Italics"/>
              </a:rPr>
              <a:t>TUJUAN PENELITIAN</a:t>
            </a:r>
          </a:p>
        </p:txBody>
      </p:sp>
      <p:sp>
        <p:nvSpPr>
          <p:cNvPr name="TextBox 11" id="11"/>
          <p:cNvSpPr txBox="true"/>
          <p:nvPr/>
        </p:nvSpPr>
        <p:spPr>
          <a:xfrm rot="0">
            <a:off x="1483108" y="1555124"/>
            <a:ext cx="3824986" cy="1884045"/>
          </a:xfrm>
          <a:prstGeom prst="rect">
            <a:avLst/>
          </a:prstGeom>
        </p:spPr>
        <p:txBody>
          <a:bodyPr anchor="t" rtlCol="false" tIns="0" lIns="0" bIns="0" rIns="0">
            <a:spAutoFit/>
          </a:bodyPr>
          <a:lstStyle/>
          <a:p>
            <a:pPr algn="ctr">
              <a:lnSpc>
                <a:spcPts val="3779"/>
              </a:lnSpc>
            </a:pPr>
            <a:r>
              <a:rPr lang="en-US" sz="2699" spc="53">
                <a:solidFill>
                  <a:srgbClr val="212423"/>
                </a:solidFill>
                <a:latin typeface="Montserrat"/>
                <a:ea typeface="Montserrat"/>
                <a:cs typeface="Montserrat"/>
                <a:sym typeface="Montserrat"/>
              </a:rPr>
              <a:t>Membangun model prediksi kebangkrutan perusahaan.</a:t>
            </a:r>
          </a:p>
        </p:txBody>
      </p:sp>
      <p:sp>
        <p:nvSpPr>
          <p:cNvPr name="TextBox 12" id="12"/>
          <p:cNvSpPr txBox="true"/>
          <p:nvPr/>
        </p:nvSpPr>
        <p:spPr>
          <a:xfrm rot="0">
            <a:off x="13033446" y="1793249"/>
            <a:ext cx="3824986" cy="1407795"/>
          </a:xfrm>
          <a:prstGeom prst="rect">
            <a:avLst/>
          </a:prstGeom>
        </p:spPr>
        <p:txBody>
          <a:bodyPr anchor="t" rtlCol="false" tIns="0" lIns="0" bIns="0" rIns="0">
            <a:spAutoFit/>
          </a:bodyPr>
          <a:lstStyle/>
          <a:p>
            <a:pPr algn="ctr">
              <a:lnSpc>
                <a:spcPts val="3779"/>
              </a:lnSpc>
            </a:pPr>
            <a:r>
              <a:rPr lang="en-US" sz="2699" spc="53">
                <a:solidFill>
                  <a:srgbClr val="212423"/>
                </a:solidFill>
                <a:latin typeface="Montserrat"/>
                <a:ea typeface="Montserrat"/>
                <a:cs typeface="Montserrat"/>
                <a:sym typeface="Montserrat"/>
              </a:rPr>
              <a:t>Menerapkan algoritma Decision Tree.</a:t>
            </a:r>
          </a:p>
        </p:txBody>
      </p:sp>
      <p:grpSp>
        <p:nvGrpSpPr>
          <p:cNvPr name="Group 13" id="13"/>
          <p:cNvGrpSpPr/>
          <p:nvPr/>
        </p:nvGrpSpPr>
        <p:grpSpPr>
          <a:xfrm rot="0">
            <a:off x="1028700" y="7117997"/>
            <a:ext cx="4626722" cy="1810294"/>
            <a:chOff x="0" y="0"/>
            <a:chExt cx="1687841" cy="660400"/>
          </a:xfrm>
        </p:grpSpPr>
        <p:sp>
          <p:nvSpPr>
            <p:cNvPr name="Freeform 14" id="1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Freeform 15" id="15"/>
          <p:cNvSpPr/>
          <p:nvPr/>
        </p:nvSpPr>
        <p:spPr>
          <a:xfrm flipH="true" flipV="false" rot="-1659960">
            <a:off x="6394088" y="7459382"/>
            <a:ext cx="1675183" cy="831310"/>
          </a:xfrm>
          <a:custGeom>
            <a:avLst/>
            <a:gdLst/>
            <a:ahLst/>
            <a:cxnLst/>
            <a:rect r="r" b="b" t="t" l="l"/>
            <a:pathLst>
              <a:path h="831310" w="1675183">
                <a:moveTo>
                  <a:pt x="1675184" y="0"/>
                </a:moveTo>
                <a:lnTo>
                  <a:pt x="0" y="0"/>
                </a:lnTo>
                <a:lnTo>
                  <a:pt x="0" y="831310"/>
                </a:lnTo>
                <a:lnTo>
                  <a:pt x="1675184" y="831310"/>
                </a:lnTo>
                <a:lnTo>
                  <a:pt x="167518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483108" y="7070372"/>
            <a:ext cx="3824986" cy="1884045"/>
          </a:xfrm>
          <a:prstGeom prst="rect">
            <a:avLst/>
          </a:prstGeom>
        </p:spPr>
        <p:txBody>
          <a:bodyPr anchor="t" rtlCol="false" tIns="0" lIns="0" bIns="0" rIns="0">
            <a:spAutoFit/>
          </a:bodyPr>
          <a:lstStyle/>
          <a:p>
            <a:pPr algn="ctr">
              <a:lnSpc>
                <a:spcPts val="3779"/>
              </a:lnSpc>
            </a:pPr>
            <a:r>
              <a:rPr lang="en-US" sz="2699" spc="53">
                <a:solidFill>
                  <a:srgbClr val="212423"/>
                </a:solidFill>
                <a:latin typeface="Montserrat"/>
                <a:ea typeface="Montserrat"/>
                <a:cs typeface="Montserrat"/>
                <a:sym typeface="Montserrat"/>
              </a:rPr>
              <a:t>Mengimplementasikan model ke dalam aplikasi berbasis web.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13559"/>
          </a:solidFill>
        </p:spPr>
      </p:sp>
      <p:grpSp>
        <p:nvGrpSpPr>
          <p:cNvPr name="Group 5" id="5"/>
          <p:cNvGrpSpPr/>
          <p:nvPr/>
        </p:nvGrpSpPr>
        <p:grpSpPr>
          <a:xfrm rot="0">
            <a:off x="-330479" y="-247859"/>
            <a:ext cx="8456256" cy="10782718"/>
            <a:chOff x="0" y="0"/>
            <a:chExt cx="11275007" cy="14376958"/>
          </a:xfrm>
        </p:grpSpPr>
        <p:pic>
          <p:nvPicPr>
            <p:cNvPr name="Picture 6" id="6"/>
            <p:cNvPicPr>
              <a:picLocks noChangeAspect="true"/>
            </p:cNvPicPr>
            <p:nvPr/>
          </p:nvPicPr>
          <p:blipFill>
            <a:blip r:embed="rId4"/>
            <a:srcRect l="20538" t="0" r="27178" b="0"/>
            <a:stretch>
              <a:fillRect/>
            </a:stretch>
          </p:blipFill>
          <p:spPr>
            <a:xfrm flipH="false" flipV="false">
              <a:off x="0" y="0"/>
              <a:ext cx="11275007" cy="14376958"/>
            </a:xfrm>
            <a:prstGeom prst="rect">
              <a:avLst/>
            </a:prstGeom>
          </p:spPr>
        </p:pic>
      </p:grpSp>
      <p:sp>
        <p:nvSpPr>
          <p:cNvPr name="TextBox 7" id="7"/>
          <p:cNvSpPr txBox="true"/>
          <p:nvPr/>
        </p:nvSpPr>
        <p:spPr>
          <a:xfrm rot="0">
            <a:off x="9144000" y="1511422"/>
            <a:ext cx="5927134" cy="1983952"/>
          </a:xfrm>
          <a:prstGeom prst="rect">
            <a:avLst/>
          </a:prstGeom>
        </p:spPr>
        <p:txBody>
          <a:bodyPr anchor="t" rtlCol="false" tIns="0" lIns="0" bIns="0" rIns="0">
            <a:spAutoFit/>
          </a:bodyPr>
          <a:lstStyle/>
          <a:p>
            <a:pPr algn="just">
              <a:lnSpc>
                <a:spcPts val="7633"/>
              </a:lnSpc>
            </a:pPr>
            <a:r>
              <a:rPr lang="en-US" b="true" sz="7789" i="true" spc="-459">
                <a:solidFill>
                  <a:srgbClr val="FFFFFF"/>
                </a:solidFill>
                <a:latin typeface="Montserrat Ultra-Bold Italics"/>
                <a:ea typeface="Montserrat Ultra-Bold Italics"/>
                <a:cs typeface="Montserrat Ultra-Bold Italics"/>
                <a:sym typeface="Montserrat Ultra-Bold Italics"/>
              </a:rPr>
              <a:t>DATASET PENELITIAN</a:t>
            </a:r>
          </a:p>
        </p:txBody>
      </p:sp>
      <p:sp>
        <p:nvSpPr>
          <p:cNvPr name="TextBox 8" id="8"/>
          <p:cNvSpPr txBox="true"/>
          <p:nvPr/>
        </p:nvSpPr>
        <p:spPr>
          <a:xfrm rot="0">
            <a:off x="8947499" y="3575312"/>
            <a:ext cx="6123635" cy="5427346"/>
          </a:xfrm>
          <a:prstGeom prst="rect">
            <a:avLst/>
          </a:prstGeom>
        </p:spPr>
        <p:txBody>
          <a:bodyPr anchor="t" rtlCol="false" tIns="0" lIns="0" bIns="0" rIns="0">
            <a:spAutoFit/>
          </a:bodyPr>
          <a:lstStyle/>
          <a:p>
            <a:pPr algn="l" marL="604518" indent="-302259" lvl="1">
              <a:lnSpc>
                <a:spcPts val="6299"/>
              </a:lnSpc>
              <a:buFont typeface="Arial"/>
              <a:buChar char="•"/>
            </a:pPr>
            <a:r>
              <a:rPr lang="en-US" sz="2799" spc="55">
                <a:solidFill>
                  <a:srgbClr val="FFFFFF"/>
                </a:solidFill>
                <a:latin typeface="Montserrat"/>
                <a:ea typeface="Montserrat"/>
                <a:cs typeface="Montserrat"/>
                <a:sym typeface="Montserrat"/>
              </a:rPr>
              <a:t>Dataset laporan keuangan perusahaan dari Kaggle.</a:t>
            </a:r>
          </a:p>
          <a:p>
            <a:pPr algn="l" marL="604518" indent="-302259" lvl="1">
              <a:lnSpc>
                <a:spcPts val="6299"/>
              </a:lnSpc>
              <a:buFont typeface="Arial"/>
              <a:buChar char="•"/>
            </a:pPr>
            <a:r>
              <a:rPr lang="en-US" sz="2799" spc="55">
                <a:solidFill>
                  <a:srgbClr val="FFFFFF"/>
                </a:solidFill>
                <a:latin typeface="Montserrat"/>
                <a:ea typeface="Montserrat"/>
                <a:cs typeface="Montserrat"/>
                <a:sym typeface="Montserrat"/>
              </a:rPr>
              <a:t>Terdiri dari 95 indikator keuangan.</a:t>
            </a:r>
          </a:p>
          <a:p>
            <a:pPr algn="l" marL="604518" indent="-302259" lvl="1">
              <a:lnSpc>
                <a:spcPts val="6299"/>
              </a:lnSpc>
              <a:buFont typeface="Arial"/>
              <a:buChar char="•"/>
            </a:pPr>
            <a:r>
              <a:rPr lang="en-US" sz="2799" spc="55">
                <a:solidFill>
                  <a:srgbClr val="FFFFFF"/>
                </a:solidFill>
                <a:latin typeface="Montserrat"/>
                <a:ea typeface="Montserrat"/>
                <a:cs typeface="Montserrat"/>
                <a:sym typeface="Montserrat"/>
              </a:rPr>
              <a:t>Label data berupa status kebangkrutan perusahaan (Bankrupt?).</a:t>
            </a:r>
          </a:p>
        </p:txBody>
      </p:sp>
      <p:sp>
        <p:nvSpPr>
          <p:cNvPr name="Freeform 9" id="9"/>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grpSp>
        <p:nvGrpSpPr>
          <p:cNvPr name="Group 3" id="3"/>
          <p:cNvGrpSpPr/>
          <p:nvPr/>
        </p:nvGrpSpPr>
        <p:grpSpPr>
          <a:xfrm rot="0">
            <a:off x="1032342" y="4918394"/>
            <a:ext cx="4626722" cy="1810294"/>
            <a:chOff x="0" y="0"/>
            <a:chExt cx="1687841" cy="660400"/>
          </a:xfrm>
        </p:grpSpPr>
        <p:sp>
          <p:nvSpPr>
            <p:cNvPr name="Freeform 4" id="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name="Group 5" id="5"/>
          <p:cNvGrpSpPr/>
          <p:nvPr/>
        </p:nvGrpSpPr>
        <p:grpSpPr>
          <a:xfrm rot="0">
            <a:off x="12632578" y="4918394"/>
            <a:ext cx="4626722" cy="1810294"/>
            <a:chOff x="0" y="0"/>
            <a:chExt cx="1687841" cy="660400"/>
          </a:xfrm>
        </p:grpSpPr>
        <p:sp>
          <p:nvSpPr>
            <p:cNvPr name="Freeform 6" id="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Freeform 7" id="7"/>
          <p:cNvSpPr/>
          <p:nvPr/>
        </p:nvSpPr>
        <p:spPr>
          <a:xfrm flipH="true" flipV="false" rot="-6120264">
            <a:off x="14093113" y="3692376"/>
            <a:ext cx="1217053" cy="603963"/>
          </a:xfrm>
          <a:custGeom>
            <a:avLst/>
            <a:gdLst/>
            <a:ahLst/>
            <a:cxnLst/>
            <a:rect r="r" b="b" t="t" l="l"/>
            <a:pathLst>
              <a:path h="603963" w="1217053">
                <a:moveTo>
                  <a:pt x="1217053" y="0"/>
                </a:moveTo>
                <a:lnTo>
                  <a:pt x="0" y="0"/>
                </a:lnTo>
                <a:lnTo>
                  <a:pt x="0" y="603963"/>
                </a:lnTo>
                <a:lnTo>
                  <a:pt x="1217053" y="603963"/>
                </a:lnTo>
                <a:lnTo>
                  <a:pt x="121705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4552804">
            <a:off x="2644084" y="3538847"/>
            <a:ext cx="1403238" cy="696357"/>
          </a:xfrm>
          <a:custGeom>
            <a:avLst/>
            <a:gdLst/>
            <a:ahLst/>
            <a:cxnLst/>
            <a:rect r="r" b="b" t="t" l="l"/>
            <a:pathLst>
              <a:path h="696357" w="1403238">
                <a:moveTo>
                  <a:pt x="1403238" y="696357"/>
                </a:moveTo>
                <a:lnTo>
                  <a:pt x="0" y="696357"/>
                </a:lnTo>
                <a:lnTo>
                  <a:pt x="0" y="0"/>
                </a:lnTo>
                <a:lnTo>
                  <a:pt x="1403238" y="0"/>
                </a:lnTo>
                <a:lnTo>
                  <a:pt x="1403238" y="69635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723576" y="1006763"/>
            <a:ext cx="8840848" cy="2097024"/>
          </a:xfrm>
          <a:prstGeom prst="rect">
            <a:avLst/>
          </a:prstGeom>
        </p:spPr>
        <p:txBody>
          <a:bodyPr anchor="t" rtlCol="false" tIns="0" lIns="0" bIns="0" rIns="0">
            <a:spAutoFit/>
          </a:bodyPr>
          <a:lstStyle/>
          <a:p>
            <a:pPr algn="ctr">
              <a:lnSpc>
                <a:spcPts val="8071"/>
              </a:lnSpc>
            </a:pPr>
            <a:r>
              <a:rPr lang="en-US" b="true" sz="8236" i="true" spc="-485">
                <a:solidFill>
                  <a:srgbClr val="FFFFFF"/>
                </a:solidFill>
                <a:latin typeface="Montserrat Ultra-Bold Italics"/>
                <a:ea typeface="Montserrat Ultra-Bold Italics"/>
                <a:cs typeface="Montserrat Ultra-Bold Italics"/>
                <a:sym typeface="Montserrat Ultra-Bold Italics"/>
              </a:rPr>
              <a:t>PREPROCESSING DATA</a:t>
            </a:r>
          </a:p>
        </p:txBody>
      </p:sp>
      <p:grpSp>
        <p:nvGrpSpPr>
          <p:cNvPr name="Group 10" id="10"/>
          <p:cNvGrpSpPr/>
          <p:nvPr/>
        </p:nvGrpSpPr>
        <p:grpSpPr>
          <a:xfrm rot="0">
            <a:off x="6830639" y="4944520"/>
            <a:ext cx="4626722" cy="1810294"/>
            <a:chOff x="0" y="0"/>
            <a:chExt cx="1687841" cy="660400"/>
          </a:xfrm>
        </p:grpSpPr>
        <p:sp>
          <p:nvSpPr>
            <p:cNvPr name="Freeform 11" id="11"/>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Freeform 12" id="12"/>
          <p:cNvSpPr/>
          <p:nvPr/>
        </p:nvSpPr>
        <p:spPr>
          <a:xfrm flipH="true" flipV="false" rot="-5819023">
            <a:off x="8560491" y="3764969"/>
            <a:ext cx="1198473" cy="594742"/>
          </a:xfrm>
          <a:custGeom>
            <a:avLst/>
            <a:gdLst/>
            <a:ahLst/>
            <a:cxnLst/>
            <a:rect r="r" b="b" t="t" l="l"/>
            <a:pathLst>
              <a:path h="594742" w="1198473">
                <a:moveTo>
                  <a:pt x="1198473" y="0"/>
                </a:moveTo>
                <a:lnTo>
                  <a:pt x="0" y="0"/>
                </a:lnTo>
                <a:lnTo>
                  <a:pt x="0" y="594743"/>
                </a:lnTo>
                <a:lnTo>
                  <a:pt x="1198473" y="594743"/>
                </a:lnTo>
                <a:lnTo>
                  <a:pt x="119847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946405" y="628616"/>
            <a:ext cx="12395189" cy="2681868"/>
          </a:xfrm>
          <a:custGeom>
            <a:avLst/>
            <a:gdLst/>
            <a:ahLst/>
            <a:cxnLst/>
            <a:rect r="r" b="b" t="t" l="l"/>
            <a:pathLst>
              <a:path h="2681868" w="12395189">
                <a:moveTo>
                  <a:pt x="0" y="0"/>
                </a:moveTo>
                <a:lnTo>
                  <a:pt x="12395190" y="0"/>
                </a:lnTo>
                <a:lnTo>
                  <a:pt x="12395190" y="2681868"/>
                </a:lnTo>
                <a:lnTo>
                  <a:pt x="0" y="268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4" id="14"/>
          <p:cNvSpPr txBox="true"/>
          <p:nvPr/>
        </p:nvSpPr>
        <p:spPr>
          <a:xfrm rot="0">
            <a:off x="1443553" y="5333955"/>
            <a:ext cx="3824986" cy="931545"/>
          </a:xfrm>
          <a:prstGeom prst="rect">
            <a:avLst/>
          </a:prstGeom>
        </p:spPr>
        <p:txBody>
          <a:bodyPr anchor="t" rtlCol="false" tIns="0" lIns="0" bIns="0" rIns="0">
            <a:spAutoFit/>
          </a:bodyPr>
          <a:lstStyle/>
          <a:p>
            <a:pPr algn="ctr">
              <a:lnSpc>
                <a:spcPts val="3779"/>
              </a:lnSpc>
            </a:pPr>
            <a:r>
              <a:rPr lang="en-US" sz="2699" spc="53">
                <a:solidFill>
                  <a:srgbClr val="212423"/>
                </a:solidFill>
                <a:latin typeface="Montserrat"/>
                <a:ea typeface="Montserrat"/>
                <a:cs typeface="Montserrat"/>
                <a:sym typeface="Montserrat"/>
              </a:rPr>
              <a:t>Pemisahan fitur dan label.</a:t>
            </a:r>
          </a:p>
        </p:txBody>
      </p:sp>
      <p:sp>
        <p:nvSpPr>
          <p:cNvPr name="TextBox 15" id="15"/>
          <p:cNvSpPr txBox="true"/>
          <p:nvPr/>
        </p:nvSpPr>
        <p:spPr>
          <a:xfrm rot="0">
            <a:off x="13033446" y="5095830"/>
            <a:ext cx="3824986" cy="1407795"/>
          </a:xfrm>
          <a:prstGeom prst="rect">
            <a:avLst/>
          </a:prstGeom>
        </p:spPr>
        <p:txBody>
          <a:bodyPr anchor="t" rtlCol="false" tIns="0" lIns="0" bIns="0" rIns="0">
            <a:spAutoFit/>
          </a:bodyPr>
          <a:lstStyle/>
          <a:p>
            <a:pPr algn="ctr">
              <a:lnSpc>
                <a:spcPts val="3779"/>
              </a:lnSpc>
            </a:pPr>
            <a:r>
              <a:rPr lang="en-US" sz="2699" spc="53">
                <a:solidFill>
                  <a:srgbClr val="212423"/>
                </a:solidFill>
                <a:latin typeface="Montserrat"/>
                <a:ea typeface="Montserrat"/>
                <a:cs typeface="Montserrat"/>
                <a:sym typeface="Montserrat"/>
              </a:rPr>
              <a:t>Pembagian data latih 80% dan data uji 20%.</a:t>
            </a:r>
          </a:p>
        </p:txBody>
      </p:sp>
      <p:sp>
        <p:nvSpPr>
          <p:cNvPr name="TextBox 16" id="16"/>
          <p:cNvSpPr txBox="true"/>
          <p:nvPr/>
        </p:nvSpPr>
        <p:spPr>
          <a:xfrm rot="0">
            <a:off x="7247235" y="5095830"/>
            <a:ext cx="3824986" cy="1407795"/>
          </a:xfrm>
          <a:prstGeom prst="rect">
            <a:avLst/>
          </a:prstGeom>
        </p:spPr>
        <p:txBody>
          <a:bodyPr anchor="t" rtlCol="false" tIns="0" lIns="0" bIns="0" rIns="0">
            <a:spAutoFit/>
          </a:bodyPr>
          <a:lstStyle/>
          <a:p>
            <a:pPr algn="ctr">
              <a:lnSpc>
                <a:spcPts val="3779"/>
              </a:lnSpc>
            </a:pPr>
            <a:r>
              <a:rPr lang="en-US" sz="2699" spc="53">
                <a:solidFill>
                  <a:srgbClr val="212423"/>
                </a:solidFill>
                <a:latin typeface="Montserrat"/>
                <a:ea typeface="Montserrat"/>
                <a:cs typeface="Montserrat"/>
                <a:sym typeface="Montserrat"/>
              </a:rPr>
              <a:t>Normalisasi data menggunakan StandardScaler.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084965" y="4184323"/>
            <a:ext cx="25783492" cy="9586163"/>
          </a:xfrm>
          <a:prstGeom prst="rect">
            <a:avLst/>
          </a:prstGeom>
          <a:solidFill>
            <a:srgbClr val="545454">
              <a:alpha val="4706"/>
            </a:srgbClr>
          </a:solidFill>
        </p:spPr>
      </p:sp>
      <p:sp>
        <p:nvSpPr>
          <p:cNvPr name="Freeform 3" id="3"/>
          <p:cNvSpPr/>
          <p:nvPr/>
        </p:nvSpPr>
        <p:spPr>
          <a:xfrm flipH="false" flipV="false" rot="0">
            <a:off x="1028700" y="1835789"/>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849626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028700" y="9591065"/>
            <a:ext cx="16230600" cy="1351653"/>
          </a:xfrm>
          <a:prstGeom prst="rect">
            <a:avLst/>
          </a:prstGeom>
          <a:solidFill>
            <a:srgbClr val="213559"/>
          </a:solidFill>
        </p:spPr>
      </p:sp>
      <p:sp>
        <p:nvSpPr>
          <p:cNvPr name="AutoShape 6" id="6"/>
          <p:cNvSpPr/>
          <p:nvPr/>
        </p:nvSpPr>
        <p:spPr>
          <a:xfrm rot="0">
            <a:off x="1028700" y="-675827"/>
            <a:ext cx="16230600" cy="1351653"/>
          </a:xfrm>
          <a:prstGeom prst="rect">
            <a:avLst/>
          </a:prstGeom>
          <a:solidFill>
            <a:srgbClr val="213559"/>
          </a:solidFill>
        </p:spPr>
      </p:sp>
      <p:sp>
        <p:nvSpPr>
          <p:cNvPr name="Freeform 7" id="7"/>
          <p:cNvSpPr/>
          <p:nvPr/>
        </p:nvSpPr>
        <p:spPr>
          <a:xfrm flipH="false" flipV="false" rot="0">
            <a:off x="8741761" y="2412400"/>
            <a:ext cx="8100543" cy="5891304"/>
          </a:xfrm>
          <a:custGeom>
            <a:avLst/>
            <a:gdLst/>
            <a:ahLst/>
            <a:cxnLst/>
            <a:rect r="r" b="b" t="t" l="l"/>
            <a:pathLst>
              <a:path h="5891304" w="8100543">
                <a:moveTo>
                  <a:pt x="0" y="0"/>
                </a:moveTo>
                <a:lnTo>
                  <a:pt x="8100543" y="0"/>
                </a:lnTo>
                <a:lnTo>
                  <a:pt x="8100543" y="5891304"/>
                </a:lnTo>
                <a:lnTo>
                  <a:pt x="0" y="5891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3065420"/>
            <a:ext cx="7713061" cy="1765544"/>
          </a:xfrm>
          <a:prstGeom prst="rect">
            <a:avLst/>
          </a:prstGeom>
        </p:spPr>
        <p:txBody>
          <a:bodyPr anchor="t" rtlCol="false" tIns="0" lIns="0" bIns="0" rIns="0">
            <a:spAutoFit/>
          </a:bodyPr>
          <a:lstStyle/>
          <a:p>
            <a:pPr algn="l">
              <a:lnSpc>
                <a:spcPts val="6801"/>
              </a:lnSpc>
            </a:pPr>
            <a:r>
              <a:rPr lang="en-US" b="true" sz="6940" i="true" spc="-409">
                <a:solidFill>
                  <a:srgbClr val="263F6B"/>
                </a:solidFill>
                <a:latin typeface="Montserrat Ultra-Bold Italics"/>
                <a:ea typeface="Montserrat Ultra-Bold Italics"/>
                <a:cs typeface="Montserrat Ultra-Bold Italics"/>
                <a:sym typeface="Montserrat Ultra-Bold Italics"/>
              </a:rPr>
              <a:t>PEMODELAN DECISION TREE</a:t>
            </a:r>
          </a:p>
        </p:txBody>
      </p:sp>
      <p:sp>
        <p:nvSpPr>
          <p:cNvPr name="TextBox 9" id="9"/>
          <p:cNvSpPr txBox="true"/>
          <p:nvPr/>
        </p:nvSpPr>
        <p:spPr>
          <a:xfrm rot="0">
            <a:off x="1028700" y="5301871"/>
            <a:ext cx="7153592" cy="2895600"/>
          </a:xfrm>
          <a:prstGeom prst="rect">
            <a:avLst/>
          </a:prstGeom>
        </p:spPr>
        <p:txBody>
          <a:bodyPr anchor="t" rtlCol="false" tIns="0" lIns="0" bIns="0" rIns="0">
            <a:spAutoFit/>
          </a:bodyPr>
          <a:lstStyle/>
          <a:p>
            <a:pPr algn="l" marL="647697" indent="-323848" lvl="1">
              <a:lnSpc>
                <a:spcPts val="3899"/>
              </a:lnSpc>
              <a:buFont typeface="Arial"/>
              <a:buChar char="•"/>
            </a:pPr>
            <a:r>
              <a:rPr lang="en-US" sz="2999" spc="59">
                <a:solidFill>
                  <a:srgbClr val="000000"/>
                </a:solidFill>
                <a:latin typeface="Montserrat"/>
                <a:ea typeface="Montserrat"/>
                <a:cs typeface="Montserrat"/>
                <a:sym typeface="Montserrat"/>
              </a:rPr>
              <a:t>Menggunakan algoritma Decision Tree Classifier.</a:t>
            </a:r>
          </a:p>
          <a:p>
            <a:pPr algn="l" marL="647697" indent="-323848" lvl="1">
              <a:lnSpc>
                <a:spcPts val="3899"/>
              </a:lnSpc>
              <a:buFont typeface="Arial"/>
              <a:buChar char="•"/>
            </a:pPr>
            <a:r>
              <a:rPr lang="en-US" sz="2999" spc="59">
                <a:solidFill>
                  <a:srgbClr val="000000"/>
                </a:solidFill>
                <a:latin typeface="Montserrat"/>
                <a:ea typeface="Montserrat"/>
                <a:cs typeface="Montserrat"/>
                <a:sym typeface="Montserrat"/>
              </a:rPr>
              <a:t>Pengaturan parameter untuk mencegah overfitting.</a:t>
            </a:r>
          </a:p>
          <a:p>
            <a:pPr algn="l" marL="647697" indent="-323848" lvl="1">
              <a:lnSpc>
                <a:spcPts val="3899"/>
              </a:lnSpc>
              <a:buFont typeface="Arial"/>
              <a:buChar char="•"/>
            </a:pPr>
            <a:r>
              <a:rPr lang="en-US" sz="2999" spc="59">
                <a:solidFill>
                  <a:srgbClr val="000000"/>
                </a:solidFill>
                <a:latin typeface="Montserrat"/>
                <a:ea typeface="Montserrat"/>
                <a:cs typeface="Montserrat"/>
                <a:sym typeface="Montserrat"/>
              </a:rPr>
              <a:t>Model disimpan dalam format file (.joblib).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254998" y="4070967"/>
            <a:ext cx="25783492" cy="9586163"/>
          </a:xfrm>
          <a:prstGeom prst="rect">
            <a:avLst/>
          </a:prstGeom>
          <a:solidFill>
            <a:srgbClr val="545454">
              <a:alpha val="4706"/>
            </a:srgbClr>
          </a:solidFill>
        </p:spPr>
      </p:sp>
      <p:grpSp>
        <p:nvGrpSpPr>
          <p:cNvPr name="Group 3" id="3"/>
          <p:cNvGrpSpPr/>
          <p:nvPr/>
        </p:nvGrpSpPr>
        <p:grpSpPr>
          <a:xfrm rot="0">
            <a:off x="4006465" y="2702647"/>
            <a:ext cx="4113110" cy="2903329"/>
            <a:chOff x="0" y="0"/>
            <a:chExt cx="1500474" cy="1059142"/>
          </a:xfrm>
        </p:grpSpPr>
        <p:sp>
          <p:nvSpPr>
            <p:cNvPr name="Freeform 4" id="4"/>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5" id="5"/>
          <p:cNvGrpSpPr/>
          <p:nvPr/>
        </p:nvGrpSpPr>
        <p:grpSpPr>
          <a:xfrm rot="0">
            <a:off x="10168426" y="2702647"/>
            <a:ext cx="4113110" cy="2903329"/>
            <a:chOff x="0" y="0"/>
            <a:chExt cx="1500474" cy="1059142"/>
          </a:xfrm>
        </p:grpSpPr>
        <p:sp>
          <p:nvSpPr>
            <p:cNvPr name="Freeform 6" id="6"/>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7" id="7"/>
          <p:cNvGrpSpPr/>
          <p:nvPr/>
        </p:nvGrpSpPr>
        <p:grpSpPr>
          <a:xfrm rot="0">
            <a:off x="7087445" y="6809379"/>
            <a:ext cx="4113110" cy="2903329"/>
            <a:chOff x="0" y="0"/>
            <a:chExt cx="1500474" cy="1059142"/>
          </a:xfrm>
        </p:grpSpPr>
        <p:sp>
          <p:nvSpPr>
            <p:cNvPr name="Freeform 8" id="8"/>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Freeform 9" id="9"/>
          <p:cNvSpPr/>
          <p:nvPr/>
        </p:nvSpPr>
        <p:spPr>
          <a:xfrm flipH="false" flipV="false" rot="0">
            <a:off x="925484" y="2146609"/>
            <a:ext cx="1971199" cy="2007702"/>
          </a:xfrm>
          <a:custGeom>
            <a:avLst/>
            <a:gdLst/>
            <a:ahLst/>
            <a:cxnLst/>
            <a:rect r="r" b="b" t="t" l="l"/>
            <a:pathLst>
              <a:path h="2007702" w="1971199">
                <a:moveTo>
                  <a:pt x="0" y="0"/>
                </a:moveTo>
                <a:lnTo>
                  <a:pt x="1971199" y="0"/>
                </a:lnTo>
                <a:lnTo>
                  <a:pt x="1971199" y="2007703"/>
                </a:lnTo>
                <a:lnTo>
                  <a:pt x="0" y="2007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92653" y="5605976"/>
            <a:ext cx="3808060" cy="4114800"/>
          </a:xfrm>
          <a:custGeom>
            <a:avLst/>
            <a:gdLst/>
            <a:ahLst/>
            <a:cxnLst/>
            <a:rect r="r" b="b" t="t" l="l"/>
            <a:pathLst>
              <a:path h="4114800" w="3808060">
                <a:moveTo>
                  <a:pt x="0" y="0"/>
                </a:moveTo>
                <a:lnTo>
                  <a:pt x="3808060" y="0"/>
                </a:lnTo>
                <a:lnTo>
                  <a:pt x="38080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281535" y="769348"/>
            <a:ext cx="2125894" cy="2032000"/>
          </a:xfrm>
          <a:custGeom>
            <a:avLst/>
            <a:gdLst/>
            <a:ahLst/>
            <a:cxnLst/>
            <a:rect r="r" b="b" t="t" l="l"/>
            <a:pathLst>
              <a:path h="2032000" w="2125894">
                <a:moveTo>
                  <a:pt x="0" y="0"/>
                </a:moveTo>
                <a:lnTo>
                  <a:pt x="2125894" y="0"/>
                </a:lnTo>
                <a:lnTo>
                  <a:pt x="2125894" y="2032000"/>
                </a:lnTo>
                <a:lnTo>
                  <a:pt x="0" y="2032000"/>
                </a:lnTo>
                <a:lnTo>
                  <a:pt x="0" y="0"/>
                </a:lnTo>
                <a:close/>
              </a:path>
            </a:pathLst>
          </a:custGeom>
          <a:blipFill>
            <a:blip r:embed="rId6"/>
            <a:stretch>
              <a:fillRect l="0" t="0" r="0" b="0"/>
            </a:stretch>
          </a:blipFill>
        </p:spPr>
      </p:sp>
      <p:sp>
        <p:nvSpPr>
          <p:cNvPr name="TextBox 12" id="12"/>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b="true" sz="4995" i="true" spc="-294">
                <a:solidFill>
                  <a:srgbClr val="263F6B"/>
                </a:solidFill>
                <a:latin typeface="Montserrat Ultra-Bold Italics"/>
                <a:ea typeface="Montserrat Ultra-Bold Italics"/>
                <a:cs typeface="Montserrat Ultra-Bold Italics"/>
                <a:sym typeface="Montserrat Ultra-Bold Italics"/>
              </a:rPr>
              <a:t> IMPLEMENTASI APLIKASI</a:t>
            </a:r>
          </a:p>
        </p:txBody>
      </p:sp>
      <p:sp>
        <p:nvSpPr>
          <p:cNvPr name="TextBox 13" id="13"/>
          <p:cNvSpPr txBox="true"/>
          <p:nvPr/>
        </p:nvSpPr>
        <p:spPr>
          <a:xfrm rot="0">
            <a:off x="4442458" y="3100518"/>
            <a:ext cx="3241123" cy="192405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Aplikasi berbasis web menggunakan Streamlit.</a:t>
            </a:r>
          </a:p>
        </p:txBody>
      </p:sp>
      <p:sp>
        <p:nvSpPr>
          <p:cNvPr name="TextBox 14" id="14"/>
          <p:cNvSpPr txBox="true"/>
          <p:nvPr/>
        </p:nvSpPr>
        <p:spPr>
          <a:xfrm rot="0">
            <a:off x="10604419" y="3100518"/>
            <a:ext cx="3241123" cy="2409825"/>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Model Decision Tree dimuat tanpa pelatihan ulang.</a:t>
            </a:r>
          </a:p>
        </p:txBody>
      </p:sp>
      <p:sp>
        <p:nvSpPr>
          <p:cNvPr name="TextBox 15" id="15"/>
          <p:cNvSpPr txBox="true"/>
          <p:nvPr/>
        </p:nvSpPr>
        <p:spPr>
          <a:xfrm rot="0">
            <a:off x="7523439" y="7207250"/>
            <a:ext cx="3241123" cy="2895600"/>
          </a:xfrm>
          <a:prstGeom prst="rect">
            <a:avLst/>
          </a:prstGeom>
        </p:spPr>
        <p:txBody>
          <a:bodyPr anchor="t" rtlCol="false" tIns="0" lIns="0" bIns="0" rIns="0">
            <a:spAutoFit/>
          </a:bodyPr>
          <a:lstStyle/>
          <a:p>
            <a:pPr algn="ctr">
              <a:lnSpc>
                <a:spcPts val="3899"/>
              </a:lnSpc>
            </a:pPr>
            <a:r>
              <a:rPr lang="en-US" b="true" sz="2999" spc="59">
                <a:solidFill>
                  <a:srgbClr val="FFFFFF"/>
                </a:solidFill>
                <a:latin typeface="Montserrat Ultra-Bold"/>
                <a:ea typeface="Montserrat Ultra-Bold"/>
                <a:cs typeface="Montserrat Ultra-Bold"/>
                <a:sym typeface="Montserrat Ultra-Bold"/>
              </a:rPr>
              <a:t>Prediksi kebangkrutan dilakukan secara real-time.</a:t>
            </a:r>
          </a:p>
          <a:p>
            <a:pPr algn="ctr">
              <a:lnSpc>
                <a:spcPts val="3899"/>
              </a:lnSpc>
            </a:pPr>
          </a:p>
        </p:txBody>
      </p:sp>
      <p:sp>
        <p:nvSpPr>
          <p:cNvPr name="AutoShape 16" id="16"/>
          <p:cNvSpPr/>
          <p:nvPr/>
        </p:nvSpPr>
        <p:spPr>
          <a:xfrm rot="0">
            <a:off x="1028700" y="-675827"/>
            <a:ext cx="16230600" cy="1351653"/>
          </a:xfrm>
          <a:prstGeom prst="rect">
            <a:avLst/>
          </a:prstGeom>
          <a:solidFill>
            <a:srgbClr val="213559"/>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DAG-xSZrWTs</dc:identifier>
  <dcterms:modified xsi:type="dcterms:W3CDTF">2011-08-01T06:04:30Z</dcterms:modified>
  <cp:revision>1</cp:revision>
  <dc:title>prediksi kebangkrutan perusahaan Menggunakan Metode Decision Tree Berbasis Web</dc:title>
</cp:coreProperties>
</file>